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3" r:id="rId4"/>
    <p:sldId id="261" r:id="rId5"/>
    <p:sldId id="258" r:id="rId6"/>
    <p:sldId id="267" r:id="rId7"/>
    <p:sldId id="259" r:id="rId8"/>
    <p:sldId id="265" r:id="rId9"/>
    <p:sldId id="264" r:id="rId10"/>
    <p:sldId id="266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8"/>
    <p:restoredTop sz="90955"/>
  </p:normalViewPr>
  <p:slideViewPr>
    <p:cSldViewPr snapToGrid="0" snapToObjects="1">
      <p:cViewPr varScale="1">
        <p:scale>
          <a:sx n="77" d="100"/>
          <a:sy n="77" d="100"/>
        </p:scale>
        <p:origin x="192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5F0E9-0F3A-B046-9251-0A8D22341442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B828B-31CE-6346-A136-B70C7BC12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47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study action causality and how object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B828B-31CE-6346-A136-B70C7BC120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4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Sth-sth</a:t>
            </a:r>
            <a:r>
              <a:rPr lang="en-US" dirty="0"/>
              <a:t> v2 is ideal for our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B828B-31CE-6346-A136-B70C7BC120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49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Weakly-supervised object grounding with high accuracy is still hard.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B828B-31CE-6346-A136-B70C7BC120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6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3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5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0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38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9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0BD8D-9204-1D41-898F-B62FFBB27C5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3F9DC-1A83-BF44-BC59-AC799B17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20bn.com/datasets/something-somet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6.png"/><Relationship Id="rId4" Type="http://schemas.openxmlformats.org/officeDocument/2006/relationships/video" Target="../media/media3.mp4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8132-B5FC-0843-9A74-E49517DE4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Action-Conditioned Object Grounding for Video Description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58E37-1C07-3C40-B5D1-D3DBCC9C3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Luowei Zhou</a:t>
            </a:r>
          </a:p>
          <a:p>
            <a:r>
              <a:rPr lang="en-US" sz="2000" dirty="0"/>
              <a:t>12/02/2018</a:t>
            </a:r>
          </a:p>
        </p:txBody>
      </p:sp>
    </p:spTree>
    <p:extLst>
      <p:ext uri="{BB962C8B-B14F-4D97-AF65-F5344CB8AC3E}">
        <p14:creationId xmlns:p14="http://schemas.microsoft.com/office/powerpoint/2010/main" val="1439776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AEAE-32BF-8D4C-9C54-72F1A8C9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E3F58-CCF0-9642-8630-40271D15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divide a video into evidence and effect?</a:t>
            </a:r>
          </a:p>
          <a:p>
            <a:r>
              <a:rPr lang="en-US" dirty="0"/>
              <a:t>How to explicitly model the (action-conditioned) object state transition?</a:t>
            </a:r>
          </a:p>
          <a:p>
            <a:r>
              <a:rPr lang="en-US" dirty="0"/>
              <a:t>Weakly-supervised object grounding</a:t>
            </a:r>
          </a:p>
        </p:txBody>
      </p:sp>
    </p:spTree>
    <p:extLst>
      <p:ext uri="{BB962C8B-B14F-4D97-AF65-F5344CB8AC3E}">
        <p14:creationId xmlns:p14="http://schemas.microsoft.com/office/powerpoint/2010/main" val="369992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F248-752C-3F45-B36D-76DEF797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Compared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586CA-B725-924C-B9D0-00C024C2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Captioning</a:t>
            </a:r>
          </a:p>
          <a:p>
            <a:pPr lvl="1"/>
            <a:r>
              <a:rPr lang="en-US" dirty="0"/>
              <a:t>CVPR 2019 submission on grounded video description</a:t>
            </a:r>
          </a:p>
          <a:p>
            <a:pPr lvl="1"/>
            <a:r>
              <a:rPr lang="en-US" dirty="0"/>
              <a:t>CVPR 2018 on masked transformer</a:t>
            </a:r>
          </a:p>
          <a:p>
            <a:pPr lvl="1"/>
            <a:endParaRPr lang="en-US" dirty="0"/>
          </a:p>
          <a:p>
            <a:r>
              <a:rPr lang="en-US" dirty="0"/>
              <a:t>Action recognition (TBD)</a:t>
            </a:r>
          </a:p>
          <a:p>
            <a:pPr lvl="1"/>
            <a:r>
              <a:rPr lang="en-US" dirty="0"/>
              <a:t>CVPR 2019 submission on dynamic graph modules for action recognition</a:t>
            </a:r>
          </a:p>
          <a:p>
            <a:pPr lvl="1"/>
            <a:endParaRPr lang="en-US" dirty="0"/>
          </a:p>
          <a:p>
            <a:r>
              <a:rPr lang="en-US" dirty="0"/>
              <a:t>Something-Something Leaderboard (</a:t>
            </a:r>
            <a:r>
              <a:rPr lang="en-US" dirty="0">
                <a:hlinkClick r:id="rId2"/>
              </a:rPr>
              <a:t>https://20bn.com/datasets/something-something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59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0F03-D87C-E24B-8C8D-BD578C47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2A6B3-F5C1-8442-ABD2-8AE66397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What action leads to this outcome?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40A6D-9DAC-1740-9BC8-586F4CB6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77" y="3104947"/>
            <a:ext cx="2451624" cy="1371600"/>
          </a:xfrm>
          <a:prstGeom prst="rect">
            <a:avLst/>
          </a:prstGeom>
        </p:spPr>
      </p:pic>
      <p:pic>
        <p:nvPicPr>
          <p:cNvPr id="14" name="large_b8362a7b34250b48c9c9">
            <a:hlinkClick r:id="" action="ppaction://media"/>
            <a:extLst>
              <a:ext uri="{FF2B5EF4-FFF2-40B4-BE49-F238E27FC236}">
                <a16:creationId xmlns:a16="http://schemas.microsoft.com/office/drawing/2014/main" id="{232E0DC5-2E78-2D43-BE72-C1EA6C2318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6.198" end="687.17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6050" y="3104947"/>
            <a:ext cx="2438400" cy="13716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F95FBA-8558-B44B-BEE0-8DD4B5E48C42}"/>
              </a:ext>
            </a:extLst>
          </p:cNvPr>
          <p:cNvCxnSpPr/>
          <p:nvPr/>
        </p:nvCxnSpPr>
        <p:spPr>
          <a:xfrm>
            <a:off x="3717561" y="3790747"/>
            <a:ext cx="16489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5AEAEA-95F5-394A-8D81-9CD5D300B767}"/>
              </a:ext>
            </a:extLst>
          </p:cNvPr>
          <p:cNvSpPr txBox="1"/>
          <p:nvPr/>
        </p:nvSpPr>
        <p:spPr>
          <a:xfrm>
            <a:off x="4366331" y="3229331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657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0F03-D87C-E24B-8C8D-BD578C47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2A6B3-F5C1-8442-ABD2-8AE66397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00311"/>
          </a:xfrm>
        </p:spPr>
        <p:txBody>
          <a:bodyPr>
            <a:normAutofit lnSpcReduction="10000"/>
          </a:bodyPr>
          <a:lstStyle/>
          <a:p>
            <a:r>
              <a:rPr lang="en-US" b="1" i="1" dirty="0"/>
              <a:t>Observation-Action-Effect</a:t>
            </a:r>
            <a:r>
              <a:rPr lang="en-US" dirty="0"/>
              <a:t> framework for video event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aim to describe the action that happened in the video, in the form of </a:t>
            </a:r>
            <a:r>
              <a:rPr lang="en-US" b="1" i="1" dirty="0"/>
              <a:t>natural language</a:t>
            </a:r>
          </a:p>
          <a:p>
            <a:r>
              <a:rPr lang="en-US" dirty="0"/>
              <a:t>The action verbs are </a:t>
            </a:r>
            <a:r>
              <a:rPr lang="en-US" b="1" i="1" dirty="0"/>
              <a:t>result verbs</a:t>
            </a:r>
            <a:r>
              <a:rPr lang="en-US" dirty="0"/>
              <a:t>, or in particularly, verbs lead to </a:t>
            </a:r>
            <a:r>
              <a:rPr lang="en-US" b="1" i="1" dirty="0"/>
              <a:t>change of object state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40A6D-9DAC-1740-9BC8-586F4CB6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77" y="3363134"/>
            <a:ext cx="2451624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EC11A6-0122-764C-896B-5D46CE2701CB}"/>
              </a:ext>
            </a:extLst>
          </p:cNvPr>
          <p:cNvSpPr txBox="1"/>
          <p:nvPr/>
        </p:nvSpPr>
        <p:spPr>
          <a:xfrm>
            <a:off x="3520233" y="3335135"/>
            <a:ext cx="244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Poking a stack of cans so the stack collapses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5E662-853C-F840-BDA0-6E8DDFCA54EF}"/>
              </a:ext>
            </a:extLst>
          </p:cNvPr>
          <p:cNvSpPr txBox="1"/>
          <p:nvPr/>
        </p:nvSpPr>
        <p:spPr>
          <a:xfrm>
            <a:off x="6086773" y="6548937"/>
            <a:ext cx="2974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from Something-Something dataset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F95FBA-8558-B44B-BEE0-8DD4B5E48C42}"/>
              </a:ext>
            </a:extLst>
          </p:cNvPr>
          <p:cNvCxnSpPr/>
          <p:nvPr/>
        </p:nvCxnSpPr>
        <p:spPr>
          <a:xfrm>
            <a:off x="3782109" y="4048934"/>
            <a:ext cx="16489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7320DF-CE4A-7041-9EA5-B81A44A9119A}"/>
              </a:ext>
            </a:extLst>
          </p:cNvPr>
          <p:cNvSpPr txBox="1"/>
          <p:nvPr/>
        </p:nvSpPr>
        <p:spPr>
          <a:xfrm>
            <a:off x="1460557" y="277027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Observation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A237C-06A6-5548-A649-4EF9F218640A}"/>
              </a:ext>
            </a:extLst>
          </p:cNvPr>
          <p:cNvSpPr txBox="1"/>
          <p:nvPr/>
        </p:nvSpPr>
        <p:spPr>
          <a:xfrm>
            <a:off x="4204855" y="277027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53DB4-1166-FB40-8174-2F3194F0AB58}"/>
              </a:ext>
            </a:extLst>
          </p:cNvPr>
          <p:cNvSpPr txBox="1"/>
          <p:nvPr/>
        </p:nvSpPr>
        <p:spPr>
          <a:xfrm>
            <a:off x="6718838" y="2770270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Effect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0C8A6-50ED-BF43-AABD-9182EC6C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077" y="3363134"/>
            <a:ext cx="244352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7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1C65-AD11-764D-A7E1-6E2C9307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B7CD-CE29-A549-9F33-7CAAF838E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sz="2700" dirty="0"/>
              <a:t>Gao et al. (ACL 2016) – Model the physical causality of action verbs and ground verb arguments in videos </a:t>
            </a:r>
          </a:p>
          <a:p>
            <a:r>
              <a:rPr lang="en-US" sz="2700" dirty="0" err="1"/>
              <a:t>Alayrac</a:t>
            </a:r>
            <a:r>
              <a:rPr lang="en-US" sz="2700" dirty="0"/>
              <a:t> et al. (ICCV 2017) – Jointly discover action verbs and </a:t>
            </a:r>
            <a:r>
              <a:rPr lang="en-US" sz="2700"/>
              <a:t>object states </a:t>
            </a:r>
            <a:r>
              <a:rPr lang="en-US" sz="2700" dirty="0"/>
              <a:t>in videos</a:t>
            </a:r>
          </a:p>
          <a:p>
            <a:r>
              <a:rPr lang="en-US" sz="2700" dirty="0"/>
              <a:t>Gao et al. (ACL 2018) – Given an effect (image), predict the action (label)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700" dirty="0"/>
              <a:t>We study the action recognition problem from a unique perspective – </a:t>
            </a:r>
            <a:r>
              <a:rPr lang="en-US" sz="2700" b="1" dirty="0"/>
              <a:t>description generation</a:t>
            </a:r>
            <a:endParaRPr lang="en-US" sz="2700" dirty="0"/>
          </a:p>
          <a:p>
            <a:pPr lvl="1"/>
            <a:r>
              <a:rPr lang="en-US" dirty="0"/>
              <a:t>where we ground action arguments, i.e., objects, to better recognize the action</a:t>
            </a:r>
          </a:p>
        </p:txBody>
      </p:sp>
    </p:spTree>
    <p:extLst>
      <p:ext uri="{BB962C8B-B14F-4D97-AF65-F5344CB8AC3E}">
        <p14:creationId xmlns:p14="http://schemas.microsoft.com/office/powerpoint/2010/main" val="369963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00DB-13B8-434F-92F7-4187E86C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B394-DEE5-034D-A721-AAD69D582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2145"/>
          </a:xfrm>
        </p:spPr>
        <p:txBody>
          <a:bodyPr>
            <a:normAutofit/>
          </a:bodyPr>
          <a:lstStyle/>
          <a:p>
            <a:r>
              <a:rPr lang="en-US" dirty="0"/>
              <a:t>Something-Something v2</a:t>
            </a:r>
          </a:p>
          <a:p>
            <a:pPr lvl="1"/>
            <a:r>
              <a:rPr lang="en-US" dirty="0"/>
              <a:t>Action templates</a:t>
            </a:r>
          </a:p>
          <a:p>
            <a:pPr lvl="2"/>
            <a:r>
              <a:rPr lang="en-US" dirty="0"/>
              <a:t>e.g., “Putting [something] onto [something]”, “Squeezing [something]”</a:t>
            </a:r>
          </a:p>
          <a:p>
            <a:pPr lvl="1"/>
            <a:r>
              <a:rPr lang="en-US" dirty="0"/>
              <a:t>Action arguments and video descriptions</a:t>
            </a:r>
          </a:p>
          <a:p>
            <a:pPr lvl="2"/>
            <a:r>
              <a:rPr lang="en-US" dirty="0"/>
              <a:t>“Putting [a cup] onto [a table]”, “Squeezing [paper]”</a:t>
            </a:r>
          </a:p>
          <a:p>
            <a:r>
              <a:rPr lang="en-US" dirty="0"/>
              <a:t>Stats</a:t>
            </a:r>
          </a:p>
          <a:p>
            <a:pPr lvl="1"/>
            <a:r>
              <a:rPr lang="en-US" dirty="0"/>
              <a:t>221k video clips (train: 169k, </a:t>
            </a:r>
            <a:r>
              <a:rPr lang="en-US" dirty="0" err="1"/>
              <a:t>val</a:t>
            </a:r>
            <a:r>
              <a:rPr lang="en-US" dirty="0"/>
              <a:t>: 25k, test: 27k)</a:t>
            </a:r>
          </a:p>
          <a:p>
            <a:pPr lvl="1"/>
            <a:r>
              <a:rPr lang="en-US" dirty="0"/>
              <a:t>174 action labels</a:t>
            </a:r>
          </a:p>
          <a:p>
            <a:pPr lvl="1"/>
            <a:r>
              <a:rPr lang="en-US" dirty="0"/>
              <a:t>319k video descriptions</a:t>
            </a:r>
          </a:p>
          <a:p>
            <a:r>
              <a:rPr lang="en-US" dirty="0"/>
              <a:t>Also YouCook2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0E364-2669-9748-8610-DC335CDCFF49}"/>
              </a:ext>
            </a:extLst>
          </p:cNvPr>
          <p:cNvSpPr txBox="1"/>
          <p:nvPr/>
        </p:nvSpPr>
        <p:spPr>
          <a:xfrm>
            <a:off x="3248810" y="6484391"/>
            <a:ext cx="6078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Mahdisoltani</a:t>
            </a:r>
            <a:r>
              <a:rPr lang="en-US" sz="1200" dirty="0"/>
              <a:t> et al., On the effectiveness of task granularity for transfer learning, </a:t>
            </a:r>
            <a:r>
              <a:rPr lang="en-US" sz="1200" dirty="0" err="1"/>
              <a:t>ArXiv</a:t>
            </a:r>
            <a:r>
              <a:rPr lang="en-US" sz="1200" dirty="0"/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398564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00DB-13B8-434F-92F7-4187E86C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B394-DEE5-034D-A721-AAD69D582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examples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actions;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: objects)</a:t>
            </a:r>
          </a:p>
        </p:txBody>
      </p:sp>
      <p:pic>
        <p:nvPicPr>
          <p:cNvPr id="4" name="large_bcefdb75d1cacf948c80">
            <a:hlinkClick r:id="" action="ppaction://media"/>
            <a:extLst>
              <a:ext uri="{FF2B5EF4-FFF2-40B4-BE49-F238E27FC236}">
                <a16:creationId xmlns:a16="http://schemas.microsoft.com/office/drawing/2014/main" id="{B6E19E06-4468-0446-8E0C-4CCB2B449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8650" y="2584156"/>
            <a:ext cx="2465798" cy="1371600"/>
          </a:xfrm>
          <a:prstGeom prst="rect">
            <a:avLst/>
          </a:prstGeom>
        </p:spPr>
      </p:pic>
      <p:pic>
        <p:nvPicPr>
          <p:cNvPr id="5" name="large_28aaf5e176532851131f">
            <a:hlinkClick r:id="" action="ppaction://media"/>
            <a:extLst>
              <a:ext uri="{FF2B5EF4-FFF2-40B4-BE49-F238E27FC236}">
                <a16:creationId xmlns:a16="http://schemas.microsoft.com/office/drawing/2014/main" id="{91BD21B9-E64A-A548-989D-DA4A60F06E6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52800" y="2584156"/>
            <a:ext cx="2438400" cy="1371600"/>
          </a:xfrm>
          <a:prstGeom prst="rect">
            <a:avLst/>
          </a:prstGeom>
        </p:spPr>
      </p:pic>
      <p:pic>
        <p:nvPicPr>
          <p:cNvPr id="6" name="large_274c96f25aa8ab7d8492">
            <a:hlinkClick r:id="" action="ppaction://media"/>
            <a:extLst>
              <a:ext uri="{FF2B5EF4-FFF2-40B4-BE49-F238E27FC236}">
                <a16:creationId xmlns:a16="http://schemas.microsoft.com/office/drawing/2014/main" id="{6305C19E-6CA3-4548-80F2-B6CC18FA35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76950" y="2586252"/>
            <a:ext cx="24384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246B6-095E-E546-A8D1-54F8364CF05E}"/>
              </a:ext>
            </a:extLst>
          </p:cNvPr>
          <p:cNvSpPr txBox="1"/>
          <p:nvPr/>
        </p:nvSpPr>
        <p:spPr>
          <a:xfrm>
            <a:off x="628650" y="4126341"/>
            <a:ext cx="2465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Trying to </a:t>
            </a:r>
            <a:r>
              <a:rPr lang="en-US" dirty="0">
                <a:solidFill>
                  <a:srgbClr val="FF0000"/>
                </a:solidFill>
              </a:rPr>
              <a:t>pour</a:t>
            </a:r>
            <a:r>
              <a:rPr lang="en-US" dirty="0"/>
              <a:t> [</a:t>
            </a:r>
            <a:r>
              <a:rPr lang="en-US" dirty="0">
                <a:solidFill>
                  <a:srgbClr val="00B050"/>
                </a:solidFill>
              </a:rPr>
              <a:t>water</a:t>
            </a:r>
            <a:r>
              <a:rPr lang="en-US" dirty="0"/>
              <a:t>] into [</a:t>
            </a:r>
            <a:r>
              <a:rPr lang="en-US" dirty="0">
                <a:solidFill>
                  <a:srgbClr val="00B050"/>
                </a:solidFill>
              </a:rPr>
              <a:t>a glass</a:t>
            </a:r>
            <a:r>
              <a:rPr lang="en-US" dirty="0"/>
              <a:t>], but missing so it spills next to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BE6C6-38E9-7946-A8AC-79FDB23D65C6}"/>
              </a:ext>
            </a:extLst>
          </p:cNvPr>
          <p:cNvSpPr txBox="1"/>
          <p:nvPr/>
        </p:nvSpPr>
        <p:spPr>
          <a:xfrm>
            <a:off x="3339101" y="4126341"/>
            <a:ext cx="246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Spinning</a:t>
            </a:r>
            <a:r>
              <a:rPr lang="en-US" dirty="0"/>
              <a:t> [</a:t>
            </a:r>
            <a:r>
              <a:rPr lang="en-US" dirty="0">
                <a:solidFill>
                  <a:srgbClr val="00B050"/>
                </a:solidFill>
              </a:rPr>
              <a:t>a bracelet</a:t>
            </a:r>
            <a:r>
              <a:rPr lang="en-US" dirty="0"/>
              <a:t>]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so it continues spinning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C6FA-7977-D044-BDC5-41A5D1275FF5}"/>
              </a:ext>
            </a:extLst>
          </p:cNvPr>
          <p:cNvSpPr txBox="1"/>
          <p:nvPr/>
        </p:nvSpPr>
        <p:spPr>
          <a:xfrm>
            <a:off x="6063251" y="4126341"/>
            <a:ext cx="2465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Pulling</a:t>
            </a:r>
            <a:r>
              <a:rPr lang="en-US" dirty="0"/>
              <a:t> two ends of [</a:t>
            </a:r>
            <a:r>
              <a:rPr lang="en-US" dirty="0">
                <a:solidFill>
                  <a:srgbClr val="00B050"/>
                </a:solidFill>
              </a:rPr>
              <a:t>a rubber band</a:t>
            </a:r>
            <a:r>
              <a:rPr lang="en-US" dirty="0"/>
              <a:t>]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so that it gets stretched</a:t>
            </a:r>
          </a:p>
        </p:txBody>
      </p:sp>
    </p:spTree>
    <p:extLst>
      <p:ext uri="{BB962C8B-B14F-4D97-AF65-F5344CB8AC3E}">
        <p14:creationId xmlns:p14="http://schemas.microsoft.com/office/powerpoint/2010/main" val="392393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D0C6-920B-F84E-85E5-2F2FCBC0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E7BC3-508C-FE40-B03F-BF6D53702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– Grounded Video Description</a:t>
            </a:r>
          </a:p>
          <a:p>
            <a:endParaRPr lang="en-US" dirty="0"/>
          </a:p>
          <a:p>
            <a:r>
              <a:rPr lang="en-US" dirty="0"/>
              <a:t>Proposed method – Video Description with Action-Conditioned Object Grounding</a:t>
            </a:r>
          </a:p>
          <a:p>
            <a:pPr lvl="1"/>
            <a:r>
              <a:rPr lang="en-US" dirty="0"/>
              <a:t>Might as well explicitly model action causality as the knowledge aid</a:t>
            </a:r>
          </a:p>
        </p:txBody>
      </p:sp>
    </p:spTree>
    <p:extLst>
      <p:ext uri="{BB962C8B-B14F-4D97-AF65-F5344CB8AC3E}">
        <p14:creationId xmlns:p14="http://schemas.microsoft.com/office/powerpoint/2010/main" val="978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D0C6-920B-F84E-85E5-2F2FCBC0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- Baseline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600557-D5F7-A740-9AAB-1DF419CA9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879" y="1690689"/>
            <a:ext cx="6212242" cy="32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1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D0C6-920B-F84E-85E5-2F2FCBC0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- Proposed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56F15BD-E078-8242-939D-BCDF95C96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9250" y="1401108"/>
            <a:ext cx="59055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3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1472</TotalTime>
  <Words>445</Words>
  <Application>Microsoft Macintosh PowerPoint</Application>
  <PresentationFormat>On-screen Show (4:3)</PresentationFormat>
  <Paragraphs>71</Paragraphs>
  <Slides>11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Action-Conditioned Object Grounding for Video Description Generation</vt:lpstr>
      <vt:lpstr>Problem Statement</vt:lpstr>
      <vt:lpstr>Problem Statement</vt:lpstr>
      <vt:lpstr>Related Work</vt:lpstr>
      <vt:lpstr>Dataset</vt:lpstr>
      <vt:lpstr>Dataset</vt:lpstr>
      <vt:lpstr>Method</vt:lpstr>
      <vt:lpstr>Method - Baseline</vt:lpstr>
      <vt:lpstr>Method - Proposed</vt:lpstr>
      <vt:lpstr>Challenges</vt:lpstr>
      <vt:lpstr>Evaluation – Compared Methods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Luowei Zhou</dc:creator>
  <cp:lastModifiedBy>Luowei Zhou</cp:lastModifiedBy>
  <cp:revision>96</cp:revision>
  <dcterms:created xsi:type="dcterms:W3CDTF">2018-12-01T21:07:10Z</dcterms:created>
  <dcterms:modified xsi:type="dcterms:W3CDTF">2018-12-03T02:28:35Z</dcterms:modified>
</cp:coreProperties>
</file>